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udio/mp4" Extension="m4a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slide+xml" PartName="/ppt/slides/slide42.xml"/>
  <Override ContentType="application/vnd.openxmlformats-officedocument.presentationml.slide+xml" PartName="/ppt/slides/slide43.xml"/>
  <Override ContentType="application/vnd.openxmlformats-officedocument.presentationml.slide+xml" PartName="/ppt/slides/slide44.xml"/>
  <Override ContentType="application/vnd.openxmlformats-officedocument.presentationml.slide+xml" PartName="/ppt/slides/slide45.xml"/>
  <Override ContentType="application/vnd.openxmlformats-officedocument.presentationml.slide+xml" PartName="/ppt/slides/slide46.xml"/>
  <Override ContentType="application/vnd.openxmlformats-officedocument.presentationml.slide+xml" PartName="/ppt/slides/slide4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40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49"/>
  </p:notesMasterIdLst>
  <p:sldIdLst>
    <p:sldId id="256" r:id="rId2"/>
    <p:sldId id="315" r:id="rId3"/>
    <p:sldId id="258" r:id="rId4"/>
    <p:sldId id="309" r:id="rId5"/>
    <p:sldId id="262" r:id="rId6"/>
    <p:sldId id="313" r:id="rId7"/>
    <p:sldId id="271" r:id="rId8"/>
    <p:sldId id="290" r:id="rId9"/>
    <p:sldId id="291" r:id="rId10"/>
    <p:sldId id="292" r:id="rId11"/>
    <p:sldId id="293" r:id="rId12"/>
    <p:sldId id="294" r:id="rId13"/>
    <p:sldId id="273" r:id="rId14"/>
    <p:sldId id="314" r:id="rId15"/>
    <p:sldId id="277" r:id="rId16"/>
    <p:sldId id="295" r:id="rId17"/>
    <p:sldId id="296" r:id="rId18"/>
    <p:sldId id="297" r:id="rId19"/>
    <p:sldId id="298" r:id="rId20"/>
    <p:sldId id="299" r:id="rId21"/>
    <p:sldId id="310" r:id="rId22"/>
    <p:sldId id="316" r:id="rId23"/>
    <p:sldId id="263" r:id="rId24"/>
    <p:sldId id="280" r:id="rId25"/>
    <p:sldId id="281" r:id="rId26"/>
    <p:sldId id="282" r:id="rId27"/>
    <p:sldId id="279" r:id="rId28"/>
    <p:sldId id="284" r:id="rId29"/>
    <p:sldId id="285" r:id="rId30"/>
    <p:sldId id="283" r:id="rId31"/>
    <p:sldId id="287" r:id="rId32"/>
    <p:sldId id="311" r:id="rId33"/>
    <p:sldId id="288" r:id="rId34"/>
    <p:sldId id="300" r:id="rId35"/>
    <p:sldId id="301" r:id="rId36"/>
    <p:sldId id="303" r:id="rId37"/>
    <p:sldId id="302" r:id="rId38"/>
    <p:sldId id="276" r:id="rId39"/>
    <p:sldId id="289" r:id="rId40"/>
    <p:sldId id="264" r:id="rId41"/>
    <p:sldId id="305" r:id="rId42"/>
    <p:sldId id="306" r:id="rId43"/>
    <p:sldId id="312" r:id="rId44"/>
    <p:sldId id="265" r:id="rId45"/>
    <p:sldId id="304" r:id="rId46"/>
    <p:sldId id="308" r:id="rId47"/>
    <p:sldId id="307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9" autoAdjust="0"/>
    <p:restoredTop sz="59591" autoAdjust="0"/>
  </p:normalViewPr>
  <p:slideViewPr>
    <p:cSldViewPr snapToGrid="0" snapToObjects="1">
      <p:cViewPr varScale="1">
        <p:scale>
          <a:sx n="44" d="100"/>
          <a:sy n="44" d="100"/>
        </p:scale>
        <p:origin x="597" y="33"/>
      </p:cViewPr>
      <p:guideLst/>
    </p:cSldViewPr>
  </p:slideViewPr>
  <p:outlineViewPr>
    <p:cViewPr>
      <p:scale>
        <a:sx n="33" d="100"/>
        <a:sy n="33" d="100"/>
      </p:scale>
      <p:origin x="0" y="-172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23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70A114-5F81-7F48-B0E9-6EC62035E7FE}" type="datetimeFigureOut">
              <a:rPr lang="en-US" smtClean="0"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4CC3A5-365D-E74C-845E-1E24CD8195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65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330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33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645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8728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696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654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100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UT argued that all the documents were protected by the attorney–client privilege because investigator was serving as its “lawyer’s representative”.</a:t>
            </a:r>
            <a:endParaRPr lang="en-US" sz="1200" dirty="0">
              <a:solidFill>
                <a:schemeClr val="tx1"/>
              </a:solidFill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808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9942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448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9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587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785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20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227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413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089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773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193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2095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6425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06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4205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Within ten days or a shorter time ordered by the court, after the producing party actually discovers that such production was made--the producing party amends the response, identifying the material or information produced and stating the privilege asserted. If the producing party thus amends the response to assert a privilege, any party who has obtained the specific material or information must promptly return the specified material or information and any copies pending any ruling by the court denying the privilege.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051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9616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3628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13315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endParaRPr lang="en-US" sz="12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93324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87142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232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/>
            <a:r>
              <a:rPr lang="en-US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 the withholding party must serve a response that:</a:t>
            </a:r>
          </a:p>
          <a:p>
            <a:pPr algn="l" fontAlgn="base"/>
            <a:r>
              <a:rPr lang="en-US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(1) describes the information or materials withheld that, without revealing the privileged information itself or otherwise waiving the privilege, enables other parties to assess the applicability of the privilege, and</a:t>
            </a:r>
          </a:p>
          <a:p>
            <a:pPr algn="l" fontAlgn="base"/>
            <a:r>
              <a:rPr lang="en-US" b="0" i="0" dirty="0">
                <a:solidFill>
                  <a:srgbClr val="3D3D3D"/>
                </a:solidFill>
                <a:effectLst/>
                <a:highlight>
                  <a:srgbClr val="FFFFFF"/>
                </a:highlight>
                <a:latin typeface="Source Sans Pro" panose="020B0503030403020204" pitchFamily="34" charset="0"/>
              </a:rPr>
              <a:t>(2) asserts a specific privilege for each item or group of items withheld.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6687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01480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10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02859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92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92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37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6320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290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4CC3A5-365D-E74C-845E-1E24CD8195A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49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0C93-7EFE-E649-9B18-4AF674ACF534}" type="datetime1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60700" y="6492875"/>
            <a:ext cx="8293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74900" y="1366838"/>
            <a:ext cx="7442200" cy="2387600"/>
          </a:xfrm>
        </p:spPr>
        <p:txBody>
          <a:bodyPr anchor="b">
            <a:noAutofit/>
          </a:bodyPr>
          <a:lstStyle>
            <a:lvl1pPr algn="ctr">
              <a:defRPr sz="5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4900" y="3843338"/>
            <a:ext cx="74422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900" b="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lterna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658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7400" y="960438"/>
            <a:ext cx="8026400" cy="2852737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7400" y="3840163"/>
            <a:ext cx="8026400" cy="1500187"/>
          </a:xfrm>
        </p:spPr>
        <p:txBody>
          <a:bodyPr>
            <a:normAutofit/>
          </a:bodyPr>
          <a:lstStyle>
            <a:lvl1pPr marL="0" indent="0">
              <a:buNone/>
              <a:defRPr sz="1900" b="0" cap="none" baseline="0">
                <a:solidFill>
                  <a:schemeClr val="accent4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97A7-854C-0148-8667-20AD454B33C1}" type="datetime1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60700" y="6492875"/>
            <a:ext cx="8293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97A7-854C-0148-8667-20AD454B33C1}" type="datetime1">
              <a:rPr lang="en-US" smtClean="0"/>
              <a:t>4/23/2024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Content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6584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463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9E97A7-854C-0148-8667-20AD454B33C1}" type="datetime1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5100" y="6492876"/>
            <a:ext cx="4699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90A319-3432-2A45-B792-757B81C9002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700" y="1978025"/>
            <a:ext cx="3810000" cy="424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97A7-854C-0148-8667-20AD454B33C1}" type="datetime1">
              <a:rPr lang="en-US" smtClean="0"/>
              <a:t>4/23/2024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7353300" y="1965324"/>
            <a:ext cx="3810000" cy="424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6584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C300C93-7EFE-E649-9B18-4AF674ACF534}" type="datetime1">
              <a:rPr lang="en-US" smtClean="0"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60700" y="6492875"/>
            <a:ext cx="82931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90A319-3432-2A45-B792-757B81C900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37300" y="3454400"/>
            <a:ext cx="5854700" cy="609600"/>
          </a:xfrm>
        </p:spPr>
        <p:txBody>
          <a:bodyPr anchor="t">
            <a:normAutofit/>
          </a:bodyPr>
          <a:lstStyle>
            <a:lvl1pPr algn="l">
              <a:defRPr sz="140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37300" y="1798638"/>
            <a:ext cx="5854700" cy="1655762"/>
          </a:xfrm>
        </p:spPr>
        <p:txBody>
          <a:bodyPr anchor="b">
            <a:normAutofit/>
          </a:bodyPr>
          <a:lstStyle>
            <a:lvl1pPr marL="0" indent="0" algn="l">
              <a:buNone/>
              <a:defRPr sz="1400" b="0" i="0" cap="none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8702F3B-931B-882F-AD0F-7842E7008B46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0" y="0"/>
            <a:ext cx="12186584" cy="6858000"/>
            <a:chOff x="0" y="0"/>
            <a:chExt cx="12186584" cy="6858000"/>
          </a:xfrm>
        </p:grpSpPr>
        <p:pic>
          <p:nvPicPr>
            <p:cNvPr id="8" name="Picture 7"/>
            <p:cNvPicPr>
              <a:picLocks noGrp="1" noRot="1" noChangeAspect="1" noMove="1" noResize="1" noEditPoints="1" noAdjustHandles="1" noChangeArrowheads="1" noChangeShapeType="1" noCrop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86584" cy="6858000"/>
            </a:xfrm>
            <a:prstGeom prst="rect">
              <a:avLst/>
            </a:prstGeom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9478C62-5B0C-82D7-AB48-8052C630F147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 userDrawn="1"/>
          </p:nvSpPr>
          <p:spPr>
            <a:xfrm>
              <a:off x="2716507" y="1815353"/>
              <a:ext cx="242047" cy="7530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60700" y="415925"/>
            <a:ext cx="8293100" cy="930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60700" y="1978025"/>
            <a:ext cx="8293100" cy="4244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5"/>
            <a:ext cx="2463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FD9E97A7-854C-0148-8667-20AD454B33C1}" type="datetime1">
              <a:rPr lang="en-US" smtClean="0"/>
              <a:pPr/>
              <a:t>4/23/2024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95100" y="6492875"/>
            <a:ext cx="469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1390A319-3432-2A45-B792-757B81C900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82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69" r:id="rId3"/>
    <p:sldLayoutId id="2147483680" r:id="rId4"/>
    <p:sldLayoutId id="2147483682" r:id="rId5"/>
    <p:sldLayoutId id="2147483681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0" kern="1200" cap="all" baseline="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3200"/>
        </a:spcAft>
        <a:buFont typeface="Arial" panose="020B0604020202020204" pitchFamily="34" charset="0"/>
        <a:buNone/>
        <a:defRPr sz="2000" b="1" kern="1200" cap="all" baseline="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3200"/>
        </a:spcAft>
        <a:buFont typeface="Arial" panose="020B0604020202020204" pitchFamily="34" charset="0"/>
        <a:buNone/>
        <a:tabLst/>
        <a:defRPr sz="1900" b="1" kern="1200">
          <a:solidFill>
            <a:schemeClr val="accent4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tabLst/>
        <a:defRPr sz="18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457200" indent="-1651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tabLst/>
        <a:defRPr sz="1800" kern="1200">
          <a:solidFill>
            <a:schemeClr val="accent2"/>
          </a:solidFill>
          <a:latin typeface="+mn-lt"/>
          <a:ea typeface="+mn-ea"/>
          <a:cs typeface="+mn-cs"/>
        </a:defRPr>
      </a:lvl4pPr>
      <a:lvl5pPr marL="965200" indent="-1651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tabLst/>
        <a:defRPr sz="1800" kern="1200"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media" Target="../media/media1.m4a"/><Relationship Id="rId1" Type="http://schemas.openxmlformats.org/officeDocument/2006/relationships/audio" Target="NULL" TargetMode="Externa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te381B03tA4?feature=oembed" TargetMode="Externa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xJ1vraNqeGE?feature=oembed" TargetMode="External"/><Relationship Id="rId4" Type="http://schemas.openxmlformats.org/officeDocument/2006/relationships/image" Target="../media/image9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cZF_oZEvybw?feature=oembed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Privilege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9658" y="3843338"/>
            <a:ext cx="11165442" cy="1655762"/>
          </a:xfrm>
        </p:spPr>
        <p:txBody>
          <a:bodyPr>
            <a:normAutofit/>
          </a:bodyPr>
          <a:lstStyle/>
          <a:p>
            <a:r>
              <a:rPr lang="en-US" sz="2800" dirty="0"/>
              <a:t>We don’t talk about Bruno (to third parties), no, no, no!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4" name="Recorded Sound">
            <a:hlinkClick r:id="" action="ppaction://media"/>
            <a:extLst>
              <a:ext uri="{FF2B5EF4-FFF2-40B4-BE49-F238E27FC236}">
                <a16:creationId xmlns:a16="http://schemas.microsoft.com/office/drawing/2014/main" id="{5570FD1B-A532-8063-6E2C-2FACCA771DBD}"/>
              </a:ext>
            </a:extLst>
          </p:cNvPr>
          <p:cNvPicPr>
            <a:picLocks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r:embed="rId2">
                  <p14:trim st="7940" end="702.4308"/>
                </p14:media>
              </p:ext>
            </p:extLst>
          </p:nvPr>
        </p:nvPicPr>
        <p:blipFill>
          <a:blip r:embed="rId4">
            <a:alphaModFix amt="9000"/>
          </a:blip>
          <a:stretch>
            <a:fillRect/>
          </a:stretch>
        </p:blipFill>
        <p:spPr>
          <a:xfrm>
            <a:off x="109747" y="47424"/>
            <a:ext cx="319911" cy="319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704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80"/>
    </mc:Choice>
    <mc:Fallback xmlns="">
      <p:transition spd="slow" advTm="1678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38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4545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Attorney-Client Privilege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2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Texas Rules of Evidence 503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10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063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Subject Matter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Liberal/realistic approach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Acknowledges that low and mid-level employees often possess the most relevant information when a legal issue arises and extends the attorney-client relationship beyond corporate management, so that it can potentially apply to communications with any corporate employee. </a:t>
            </a:r>
            <a:r>
              <a:rPr lang="en-US" sz="2400" b="0" i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Upjohn v. US</a:t>
            </a: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449 U.S. 383 (1981).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Texas follows this test. </a:t>
            </a:r>
            <a:r>
              <a:rPr lang="en-US" sz="2400" b="0" i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See In re E.I. DuPont de Nemours &amp; Co.</a:t>
            </a: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136 S.W.3d 218, 226 (Tex. 2004). </a:t>
            </a:r>
            <a:endParaRPr lang="en-US" sz="240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959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Differentiating Business and Litigation Advice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11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063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is the predominant purpose of the communication?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“In light of the two hats often worn by in-house lawyers, communications between a corporation’s employees and its in-house counsel … must be scrutinized carefully to determine whether the predominant purpose of the communication was to convey business advice and information, or, alternatively, to obtain or provide legal advice.” </a:t>
            </a:r>
            <a:r>
              <a:rPr lang="en-US" sz="2400" b="0" i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Brown v. Barnes &amp; Noble, Inc.</a:t>
            </a: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474 F. Supp. 3d 637, 648 (S.D.N.Y. 2019).</a:t>
            </a:r>
            <a:endParaRPr lang="en-US" sz="2400" b="0" i="1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518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Ways to Lose Privilege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12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063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Legal advice is entwined with/superseded by business advice</a:t>
            </a:r>
          </a:p>
          <a:p>
            <a:pPr marL="457200" indent="-4572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Counsel’s involvement in a matter is illusory</a:t>
            </a:r>
          </a:p>
          <a:p>
            <a:pPr marL="457200" indent="-4572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Disclosure to employees who don’t need to know</a:t>
            </a:r>
          </a:p>
          <a:p>
            <a:pPr marL="457200" indent="-4572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Disclosure to third parties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36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Attorney-Client Privilege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2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Texas Rules of Evidence 503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13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456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When is a communication confidential?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communication is “confidential” if not intended to be disclosed to third persons other than those</a:t>
            </a:r>
          </a:p>
          <a:p>
            <a:pPr marL="800100" lvl="3" indent="-342900" algn="just"/>
            <a:r>
              <a:rPr lang="en-US" sz="20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whom disclosure is made to further the rendition of professional legal services to the client; or</a:t>
            </a:r>
          </a:p>
          <a:p>
            <a:pPr marL="800100" lvl="3" indent="-342900" algn="just"/>
            <a:r>
              <a:rPr lang="en-US" sz="20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reasonably necessary to transmit the communication.</a:t>
            </a:r>
          </a:p>
          <a:p>
            <a:pPr lvl="3" indent="0" algn="just">
              <a:buNone/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		Tex. R. Evid. 503(a)(5)</a:t>
            </a:r>
          </a:p>
        </p:txBody>
      </p:sp>
    </p:spTree>
    <p:extLst>
      <p:ext uri="{BB962C8B-B14F-4D97-AF65-F5344CB8AC3E}">
        <p14:creationId xmlns:p14="http://schemas.microsoft.com/office/powerpoint/2010/main" val="11563241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415925"/>
            <a:ext cx="8293100" cy="930275"/>
          </a:xfrm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900" cap="none"/>
              <a:t>Attorney-Client Privilege</a:t>
            </a:r>
            <a:br>
              <a:rPr lang="en-US" sz="1900" cap="none"/>
            </a:br>
            <a:r>
              <a:rPr lang="en-US" sz="1900" cap="none"/>
              <a:t>Texas Rules of Evidence 503</a:t>
            </a:r>
            <a:br>
              <a:rPr lang="en-US" sz="1900" cap="none"/>
            </a:br>
            <a:endParaRPr lang="en-US" sz="1900" cap="none"/>
          </a:p>
        </p:txBody>
      </p:sp>
      <p:pic>
        <p:nvPicPr>
          <p:cNvPr id="3" name="Online Media 2" title="You look so... orange!">
            <a:hlinkClick r:id="" action="ppaction://media"/>
            <a:extLst>
              <a:ext uri="{FF2B5EF4-FFF2-40B4-BE49-F238E27FC236}">
                <a16:creationId xmlns:a16="http://schemas.microsoft.com/office/drawing/2014/main" id="{2CDBA569-3A86-6A96-D044-DDCA857C8D3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50635" y="1978025"/>
            <a:ext cx="7513230" cy="4244975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95100" y="6492876"/>
            <a:ext cx="4699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390A319-3432-2A45-B792-757B81C90020}" type="slidenum">
              <a:rPr lang="en-US" smtClean="0"/>
              <a:pPr>
                <a:spcAft>
                  <a:spcPts val="60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6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Attorney-Client Privilege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2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Texas Rules of Evidence 503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15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456680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When is a communication made to facilitate the rendition of legal services?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client’s communication requesting services from an attorney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client’s communication expressing facts and seeking the attorney’s advice.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 attorney’s communication to the client expressing legal advice.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In-house counsel’s confidential communications with corporate employees to prepare for litigation. </a:t>
            </a:r>
          </a:p>
        </p:txBody>
      </p:sp>
    </p:spTree>
    <p:extLst>
      <p:ext uri="{BB962C8B-B14F-4D97-AF65-F5344CB8AC3E}">
        <p14:creationId xmlns:p14="http://schemas.microsoft.com/office/powerpoint/2010/main" val="258932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Rules of Professional Conduct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16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063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Rule 1.05: Confidentiality of Information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Generally, a lawyer shall not knowingly reveal confidential information of a client or a former client to: 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arenBoth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person that the client has instructed is not to receive the information; or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arenBoth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Anyone else, other than the client, the client’s representatives, or the members, associates, or employees of the lawyer’s law firm.</a:t>
            </a: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461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Rules of Professional Conduct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17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063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***Exceptions***</a:t>
            </a:r>
          </a:p>
          <a:p>
            <a:pPr marL="514350" indent="-51435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Express/implied authorization to carry out representation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If necessary to do so to comply with a court order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the extent reasonably necessary to enforce claim/establish defense in a controversy between lawyer and client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To prevent client from committing a criminal act</a:t>
            </a: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280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Case Study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18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063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University of Texas v. Franklin Center for Government and Public Integrity</a:t>
            </a: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Issue: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Whether documents underlying an investigation  into allegations of undue influence in UT’s admission’s process are protected by the attorney-client privilege.</a:t>
            </a:r>
          </a:p>
        </p:txBody>
      </p:sp>
    </p:spTree>
    <p:extLst>
      <p:ext uri="{BB962C8B-B14F-4D97-AF65-F5344CB8AC3E}">
        <p14:creationId xmlns:p14="http://schemas.microsoft.com/office/powerpoint/2010/main" val="1496841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Case Study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19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06368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8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University of Texas v. Franklin Center for Government and Public Integrity</a:t>
            </a: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UT hired outside firm to investigate allegations of improper admissions practices at UT.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During its investigation, Kroll obtained thousands of documents from UT and interviewed relevant individuals.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Public Information Act request for documents that were either provided to investigator by UT or created by investigator during its investigation.</a:t>
            </a:r>
          </a:p>
        </p:txBody>
      </p:sp>
    </p:spTree>
    <p:extLst>
      <p:ext uri="{BB962C8B-B14F-4D97-AF65-F5344CB8AC3E}">
        <p14:creationId xmlns:p14="http://schemas.microsoft.com/office/powerpoint/2010/main" val="49819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41838-1FB0-9213-FCE0-6C62A64F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595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Case Study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20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06368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3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University of Texas v. Franklin Center for Government and Public Integrity</a:t>
            </a:r>
            <a:endParaRPr lang="en-US" sz="33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Kroll acted under authority of counsel/as lawyer’s representative. Tex. R. Evid. 503(a)(4)(A).</a:t>
            </a:r>
          </a:p>
          <a:p>
            <a:pPr marL="914400" lvl="3" indent="-457200"/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Rendition of professional legal services must be a “significant purpose” for the retention.</a:t>
            </a:r>
          </a:p>
          <a:p>
            <a:pPr marL="457200" lvl="2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Publication of Kroll report did not constitute wholesale waiver.</a:t>
            </a:r>
          </a:p>
          <a:p>
            <a:pPr marL="914400" lvl="3" indent="-457200"/>
            <a:r>
              <a:rPr lang="en-US" sz="3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May constitute waiver as to some documents where “substantial part” of document was revealed</a:t>
            </a:r>
            <a:r>
              <a:rPr lang="en-US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lvl="3" indent="0">
              <a:buNone/>
            </a:pPr>
            <a:endParaRPr lang="en-US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405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17ED6-BFC6-4639-FA63-6C6C42EE0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114" y="2002972"/>
            <a:ext cx="8870043" cy="2677885"/>
          </a:xfrm>
        </p:spPr>
        <p:txBody>
          <a:bodyPr/>
          <a:lstStyle/>
          <a:p>
            <a:r>
              <a:rPr lang="en-US" sz="4800" dirty="0"/>
              <a:t>Work product: What does “in anticipation of litigation” mean anyway?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41838-1FB0-9213-FCE0-6C62A64F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5658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415925"/>
            <a:ext cx="8293100" cy="930275"/>
          </a:xfrm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cap="none"/>
              <a:t>Work Product</a:t>
            </a:r>
            <a:br>
              <a:rPr lang="en-US" cap="none"/>
            </a:br>
            <a:r>
              <a:rPr lang="en-US" cap="none"/>
              <a:t>Texas Rule of Civil Procedure 192.5</a:t>
            </a:r>
          </a:p>
        </p:txBody>
      </p:sp>
      <p:pic>
        <p:nvPicPr>
          <p:cNvPr id="2" name="Online Media 1" title="Malik is coming after Donna | Suits">
            <a:hlinkClick r:id="" action="ppaction://media"/>
            <a:extLst>
              <a:ext uri="{FF2B5EF4-FFF2-40B4-BE49-F238E27FC236}">
                <a16:creationId xmlns:a16="http://schemas.microsoft.com/office/drawing/2014/main" id="{D6C88D30-C6E5-157D-ABE8-45E254CA9AC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450635" y="1978025"/>
            <a:ext cx="7513230" cy="4244975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95100" y="6492876"/>
            <a:ext cx="4699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390A319-3432-2A45-B792-757B81C90020}" type="slidenum">
              <a:rPr lang="en-US" smtClean="0"/>
              <a:pPr>
                <a:spcAft>
                  <a:spcPts val="60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9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3" presetClass="mediacall" presetSubtype="0" fill="hold" nodeType="withEffect">
                                  <p:stCondLst>
                                    <p:cond delay="16000"/>
                                  </p:stCondLst>
                                  <p:childTnLst>
                                    <p:cmd type="call" cmd="stop">
                                      <p:cBhvr>
                                        <p:cTn id="8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9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 Product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7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Texas Rule of Civil Procedure 192.5</a:t>
            </a: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23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E9A4402-6DAC-F79E-FFB2-7352958FDC95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13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 product comprises: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Material prepared or mental impressions developed in anticipation of litigation or for trial by or for a party or a party's representatives, including the party's attorneys, consultants, sureties, indemnitors, insurers, employees, or agents; or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communication made in anticipation of litigation or for trial between a party and the party's representatives or among a party's representatives, including the party's attorneys, consultants, sureties, indemnitors, insurers, employees, or agents.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		Tex. R. Civ. P. 192.5(a)</a:t>
            </a:r>
          </a:p>
        </p:txBody>
      </p:sp>
    </p:spTree>
    <p:extLst>
      <p:ext uri="{BB962C8B-B14F-4D97-AF65-F5344CB8AC3E}">
        <p14:creationId xmlns:p14="http://schemas.microsoft.com/office/powerpoint/2010/main" val="317117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Who can create Work Product?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24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E9A4402-6DAC-F79E-FFB2-7352958FDC95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13121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party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party’s attorney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Party and attorney representatives, including: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3" indent="-34290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Consultants</a:t>
            </a:r>
          </a:p>
          <a:p>
            <a:pPr marL="800100" lvl="3" indent="-34290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3" indent="-342900" algn="just">
              <a:spcBef>
                <a:spcPts val="0"/>
              </a:spcBef>
              <a:spcAft>
                <a:spcPts val="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Experts</a:t>
            </a:r>
          </a:p>
          <a:p>
            <a:pPr marL="800100" lvl="3" indent="-342900"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3" indent="-34290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Indemnitors</a:t>
            </a:r>
          </a:p>
          <a:p>
            <a:pPr marL="800100" lvl="3" indent="-342900" algn="just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3" indent="-342900" algn="just">
              <a:spcBef>
                <a:spcPts val="0"/>
              </a:spcBef>
              <a:spcAft>
                <a:spcPts val="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Insurers</a:t>
            </a:r>
          </a:p>
          <a:p>
            <a:pPr marL="800100" lvl="3" indent="-342900"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800100" lvl="3" indent="-342900" algn="just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Employees</a:t>
            </a:r>
          </a:p>
          <a:p>
            <a:pPr lvl="3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0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		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		Tex. R. Civ. P. 192.5(a)(1)</a:t>
            </a:r>
          </a:p>
        </p:txBody>
      </p:sp>
    </p:spTree>
    <p:extLst>
      <p:ext uri="{BB962C8B-B14F-4D97-AF65-F5344CB8AC3E}">
        <p14:creationId xmlns:p14="http://schemas.microsoft.com/office/powerpoint/2010/main" val="34445747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Core v. Non-Core Work Product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25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E9A4402-6DAC-F79E-FFB2-7352958FDC95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13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8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Core Work Product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Materials containing attorneys’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Mental impressions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Opinions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Conclusions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Legal theories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Entitled to </a:t>
            </a:r>
            <a:r>
              <a:rPr lang="en-US" sz="2400" u="sng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absolute</a:t>
            </a: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protection. </a:t>
            </a:r>
          </a:p>
        </p:txBody>
      </p:sp>
    </p:spTree>
    <p:extLst>
      <p:ext uri="{BB962C8B-B14F-4D97-AF65-F5344CB8AC3E}">
        <p14:creationId xmlns:p14="http://schemas.microsoft.com/office/powerpoint/2010/main" val="22832271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Core v. Non-Core Work Product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26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E9A4402-6DAC-F79E-FFB2-7352958FDC95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1312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8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Non-Core Work Product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All other work product.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 attorney’s settlement division worksheet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Fact details of an attorney’s phone conversation with a third party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 attorney’s compilation of information (even where disclosure may reveal the attorney’s mental processes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Entitled to </a:t>
            </a:r>
            <a:r>
              <a:rPr lang="en-US" sz="2400" u="sng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qualified</a:t>
            </a: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protections—the court may order its disclosure under certain circumstances.</a:t>
            </a:r>
          </a:p>
        </p:txBody>
      </p:sp>
    </p:spTree>
    <p:extLst>
      <p:ext uri="{BB962C8B-B14F-4D97-AF65-F5344CB8AC3E}">
        <p14:creationId xmlns:p14="http://schemas.microsoft.com/office/powerpoint/2010/main" val="35746386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 product: 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7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does “in anticipation of litigation” mean anyway?</a:t>
            </a: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27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4778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party seeking protection must establish two elements: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reasonable person would have concluded from the totality of the circumstances that there was a substantial chance of litigation.</a:t>
            </a:r>
            <a:b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24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party resisting discovery had a good faith belief that there was a substantial chance of litigation and performed the work or investigation for the purpose of preparing for the litigation.</a:t>
            </a:r>
          </a:p>
        </p:txBody>
      </p:sp>
    </p:spTree>
    <p:extLst>
      <p:ext uri="{BB962C8B-B14F-4D97-AF65-F5344CB8AC3E}">
        <p14:creationId xmlns:p14="http://schemas.microsoft.com/office/powerpoint/2010/main" val="1947346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 product: 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7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does “in anticipation of litigation” mean anyway?</a:t>
            </a: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28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49598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reasonable person would have concluded from the totality of the circumstances that there was a substantial chance of litigation.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Examples: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cease-and-desist letter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serious accident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demand for payment of a lawful debt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letter of representation from opposing counsel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“Litigation” encompasses civil and criminal judicial proceedings, arbitration, and administrative proceedings.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4564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 product: 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7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does “in anticipation of litigation” mean anyway?</a:t>
            </a: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29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4778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party resisting discovery had a good faith belief that there was a substantial chance of litigation and performed the work or investigation for the purpose of preparing for the litigation.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Generally, does not protect materials that were created solely: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the ordinary course of business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 response to an external or internal requirement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718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Privilege 101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4" indent="0">
              <a:buNone/>
            </a:pPr>
            <a:endParaRPr lang="en-US" dirty="0"/>
          </a:p>
          <a:p>
            <a:pPr marL="800100" lvl="4" indent="0">
              <a:buNone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3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654885"/>
            <a:ext cx="8026400" cy="3548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 it privileged or is it simply business advice? Decrypting attorney-client privilege.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 product: What does “in anticipation of litigation” mean anyway?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Preempting production pitfalls and other ways privilege can deter discovery disputes.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future is now: AI effects on privilege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Q&amp;A </a:t>
            </a:r>
          </a:p>
        </p:txBody>
      </p:sp>
    </p:spTree>
    <p:extLst>
      <p:ext uri="{BB962C8B-B14F-4D97-AF65-F5344CB8AC3E}">
        <p14:creationId xmlns:p14="http://schemas.microsoft.com/office/powerpoint/2010/main" val="13716203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Materials Excluded from Protection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30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E9A4402-6DAC-F79E-FFB2-7352958FDC95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13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Historical facts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Preexisting documents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Facts regarding work product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Information discoverable under Rule 192.3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Trial exhibits </a:t>
            </a:r>
          </a:p>
        </p:txBody>
      </p:sp>
    </p:spTree>
    <p:extLst>
      <p:ext uri="{BB962C8B-B14F-4D97-AF65-F5344CB8AC3E}">
        <p14:creationId xmlns:p14="http://schemas.microsoft.com/office/powerpoint/2010/main" val="12813667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Materials Excluded from Protection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31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E9A4402-6DAC-F79E-FFB2-7352958FDC95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13121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Contact information of any potential party or any person with knowledge of relevant facts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Photographs or electronic image that depicts underlying facts or that a part intends to offer into evidence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Any work product falling within Rule 503(d)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Any materials provided to a testifying expert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Witness statements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267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17ED6-BFC6-4639-FA63-6C6C42EE0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114" y="2002972"/>
            <a:ext cx="8870043" cy="2677885"/>
          </a:xfrm>
        </p:spPr>
        <p:txBody>
          <a:bodyPr/>
          <a:lstStyle/>
          <a:p>
            <a:r>
              <a:rPr lang="en-US" sz="4800" dirty="0"/>
              <a:t>Preempting production pitfalls and other ways privilege can deter discovery disputes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41838-1FB0-9213-FCE0-6C62A64F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4184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Waving Goodbye to Privilege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33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E9A4402-6DAC-F79E-FFB2-7352958FDC95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13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0D59BC-C13F-6EF6-FA18-05F950684D04}"/>
              </a:ext>
            </a:extLst>
          </p:cNvPr>
          <p:cNvSpPr txBox="1"/>
          <p:nvPr/>
        </p:nvSpPr>
        <p:spPr>
          <a:xfrm>
            <a:off x="3000375" y="1614884"/>
            <a:ext cx="829309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Courts determine whether a party has waived a privilege by examining the type of disclosure.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Intentional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Inadvertent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Involuntary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Implied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50267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Waving Goodbye to Privilege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34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E9A4402-6DAC-F79E-FFB2-7352958FDC95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13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0D59BC-C13F-6EF6-FA18-05F950684D04}"/>
              </a:ext>
            </a:extLst>
          </p:cNvPr>
          <p:cNvSpPr txBox="1"/>
          <p:nvPr/>
        </p:nvSpPr>
        <p:spPr>
          <a:xfrm>
            <a:off x="3000375" y="1614884"/>
            <a:ext cx="829309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party may </a:t>
            </a: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intentionally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waive work product protection by voluntarily producing or disclosing work product to third parties outside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of the privilege.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243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Waving Goodbye to Privilege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35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E9A4402-6DAC-F79E-FFB2-7352958FDC95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13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0D59BC-C13F-6EF6-FA18-05F950684D04}"/>
              </a:ext>
            </a:extLst>
          </p:cNvPr>
          <p:cNvSpPr txBox="1"/>
          <p:nvPr/>
        </p:nvSpPr>
        <p:spPr>
          <a:xfrm>
            <a:off x="3000375" y="1614884"/>
            <a:ext cx="829309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party's </a:t>
            </a: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inadvertent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or unintentional production or disclosure of privileged materials, even if voluntarily produced or disclosed, does not operate as a waiver if the producing party follows the "snap back" procedures set out in Texas Rule of Civil Procedure 193.3(d).</a:t>
            </a:r>
          </a:p>
        </p:txBody>
      </p:sp>
    </p:spTree>
    <p:extLst>
      <p:ext uri="{BB962C8B-B14F-4D97-AF65-F5344CB8AC3E}">
        <p14:creationId xmlns:p14="http://schemas.microsoft.com/office/powerpoint/2010/main" val="101512642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Waving Goodbye to Privilege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36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E9A4402-6DAC-F79E-FFB2-7352958FDC95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13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0D59BC-C13F-6EF6-FA18-05F950684D04}"/>
              </a:ext>
            </a:extLst>
          </p:cNvPr>
          <p:cNvSpPr txBox="1"/>
          <p:nvPr/>
        </p:nvSpPr>
        <p:spPr>
          <a:xfrm>
            <a:off x="3000375" y="1614884"/>
            <a:ext cx="829309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Disclosure is </a:t>
            </a: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involuntary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only if efforts reasonably calculated to prevent the disclosure were unavailing.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Privilege is waived if a party does not take reasonable precautions to prevent disclosure because “[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]</a:t>
            </a:r>
            <a:r>
              <a:rPr 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nadvertent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production is distinguishable from involuntary production. </a:t>
            </a:r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Granada Corp. v. Hon. First Ct. of App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., 844 S.W.2d 223, 226 (Tex. 1992) </a:t>
            </a:r>
          </a:p>
        </p:txBody>
      </p:sp>
    </p:spTree>
    <p:extLst>
      <p:ext uri="{BB962C8B-B14F-4D97-AF65-F5344CB8AC3E}">
        <p14:creationId xmlns:p14="http://schemas.microsoft.com/office/powerpoint/2010/main" val="35766662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Waving Goodbye to Privilege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37</a:t>
            </a:fld>
            <a:endParaRPr lang="en-US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E9A4402-6DAC-F79E-FFB2-7352958FDC95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1312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0D59BC-C13F-6EF6-FA18-05F950684D04}"/>
              </a:ext>
            </a:extLst>
          </p:cNvPr>
          <p:cNvSpPr txBox="1"/>
          <p:nvPr/>
        </p:nvSpPr>
        <p:spPr>
          <a:xfrm>
            <a:off x="3000375" y="1614884"/>
            <a:ext cx="829309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Implied waiver 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may occur when the privilege-holder puts an otherwise privileged communication into controversy.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See also “at issue” waiver, which occurs when a party uses the privilege offensively and puts the subject matter of their privileged communications at issue in litigation. </a:t>
            </a:r>
            <a:r>
              <a:rPr lang="en-US" sz="2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Ginsberg v. Fifth Court of Appeals</a:t>
            </a:r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686 S.W.2d 105, 107 (Tex. 1985).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5592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38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456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Attorney-Client Privilege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2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Are the parties to the communication within the privilege?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2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the document itself qualify for privilege protection?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2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the document fall within an exception to the privilege?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2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 the privilege waived?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2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Should the document be logged?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2DFA8BD-ACA9-CA0F-9AA7-81BF59F80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0700" y="415925"/>
            <a:ext cx="8293100" cy="930275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Preempting production pitfalls and other ways privilege can deter discovery disputes</a:t>
            </a:r>
          </a:p>
        </p:txBody>
      </p:sp>
    </p:spTree>
    <p:extLst>
      <p:ext uri="{BB962C8B-B14F-4D97-AF65-F5344CB8AC3E}">
        <p14:creationId xmlns:p14="http://schemas.microsoft.com/office/powerpoint/2010/main" val="414326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39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456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8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Work Product Privilege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2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Are the creating parties within the privilege?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2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the document constitute work product? 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2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What kind of work product is it?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2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Does the information fall within an exception to the privilege?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2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Has the privilege been waived?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2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Should the document be logged?</a:t>
            </a:r>
          </a:p>
        </p:txBody>
      </p:sp>
      <p:sp>
        <p:nvSpPr>
          <p:cNvPr id="6" name="Title 3">
            <a:extLst>
              <a:ext uri="{FF2B5EF4-FFF2-40B4-BE49-F238E27FC236}">
                <a16:creationId xmlns:a16="http://schemas.microsoft.com/office/drawing/2014/main" id="{72DFA8BD-ACA9-CA0F-9AA7-81BF59F80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0700" y="415925"/>
            <a:ext cx="8293100" cy="930275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Preempting production pitfalls and other ways privilege can deter discovery disputes</a:t>
            </a:r>
          </a:p>
        </p:txBody>
      </p:sp>
    </p:spTree>
    <p:extLst>
      <p:ext uri="{BB962C8B-B14F-4D97-AF65-F5344CB8AC3E}">
        <p14:creationId xmlns:p14="http://schemas.microsoft.com/office/powerpoint/2010/main" val="2182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17ED6-BFC6-4639-FA63-6C6C42EE0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4114" y="1251856"/>
            <a:ext cx="8565243" cy="3646715"/>
          </a:xfrm>
        </p:spPr>
        <p:txBody>
          <a:bodyPr/>
          <a:lstStyle/>
          <a:p>
            <a:r>
              <a:rPr lang="en-US" sz="4800" dirty="0"/>
              <a:t>Is it privileged or is it simply business advice? Decrypting attorney-client privilege</a:t>
            </a:r>
            <a:endParaRPr lang="en-US" sz="8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41838-1FB0-9213-FCE0-6C62A64F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01984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Preempting production pitfalls and other ways privilege can deter discovery disputes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40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47915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Assertions of Privilege in Response to Requests for Production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Responding party asserts the privilege or protection in a withholding statement and withholds the privileged or protected material</a:t>
            </a:r>
          </a:p>
          <a:p>
            <a:pPr marL="800100" lvl="3" indent="-342900">
              <a:lnSpc>
                <a:spcPct val="110000"/>
              </a:lnSpc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Must state that the responding party withheld information or material responsive to the request.</a:t>
            </a:r>
          </a:p>
          <a:p>
            <a:pPr marL="800100" lvl="3" indent="-342900">
              <a:lnSpc>
                <a:spcPct val="110000"/>
              </a:lnSpc>
            </a:pPr>
            <a:r>
              <a:rPr lang="en-US" sz="20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Must identify the request to which the withheld information or materials relates.</a:t>
            </a:r>
          </a:p>
          <a:p>
            <a:pPr marL="800100" lvl="3" indent="-342900">
              <a:lnSpc>
                <a:spcPct val="110000"/>
              </a:lnSpc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Must state the privileges or protections asserted</a:t>
            </a:r>
          </a:p>
          <a:p>
            <a:pPr lvl="3" indent="0">
              <a:lnSpc>
                <a:spcPct val="110000"/>
              </a:lnSpc>
              <a:buNone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3" indent="0">
              <a:lnSpc>
                <a:spcPct val="110000"/>
              </a:lnSpc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		Tex. R. Civ. P. 193.3(a)</a:t>
            </a:r>
          </a:p>
          <a:p>
            <a:pPr lvl="3" indent="0">
              <a:lnSpc>
                <a:spcPct val="11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823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Preempting production pitfalls and other ways privilege can deter discovery disputes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41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47915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Assertions of Privilege in Response to Requests for Production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After receiving a withholding statement, the requesting party may ask the responding party to identify the withheld material or information.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responding party must serve a response, typically in the form of a privilege log, within 15 days of the request.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3" indent="0">
              <a:lnSpc>
                <a:spcPct val="110000"/>
              </a:lnSpc>
              <a:buNone/>
            </a:pP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		Tex. R. Civ. P. 193.3(b)</a:t>
            </a:r>
          </a:p>
          <a:p>
            <a:pPr lvl="3" indent="0">
              <a:lnSpc>
                <a:spcPct val="110000"/>
              </a:lnSpc>
              <a:buNone/>
            </a:pP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5953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Preempting production pitfalls and other ways privilege can deter discovery disputes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42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3E5813-4314-0DD7-74F2-020EDD098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6737" y="1630010"/>
            <a:ext cx="8748363" cy="448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1920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17ED6-BFC6-4639-FA63-6C6C42EE06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3114" y="1556658"/>
            <a:ext cx="8870043" cy="2677885"/>
          </a:xfrm>
        </p:spPr>
        <p:txBody>
          <a:bodyPr/>
          <a:lstStyle/>
          <a:p>
            <a:r>
              <a:rPr lang="en-US" sz="4800" dirty="0"/>
              <a:t>The future is now: AI effects on privilege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141838-1FB0-9213-FCE0-6C62A64FA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7622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future is now: AI effects on privilege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44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293100" cy="4909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Beware revealing privileged information to open-source AI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Vet your AI tool: </a:t>
            </a:r>
          </a:p>
          <a:p>
            <a:pPr marL="800100" lvl="3" indent="-342900">
              <a:lnSpc>
                <a:spcPct val="110000"/>
              </a:lnSpc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Licensing information</a:t>
            </a:r>
          </a:p>
          <a:p>
            <a:pPr marL="1308100" lvl="4" indent="-342900">
              <a:lnSpc>
                <a:spcPct val="110000"/>
              </a:lnSpc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Terms of </a:t>
            </a: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</a:t>
            </a: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</a:t>
            </a:r>
          </a:p>
          <a:p>
            <a:pPr marL="1308100" lvl="4" indent="-342900">
              <a:lnSpc>
                <a:spcPct val="110000"/>
              </a:lnSpc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Privacy Policies</a:t>
            </a:r>
          </a:p>
          <a:p>
            <a:pPr marL="1308100" lvl="4" indent="-342900">
              <a:lnSpc>
                <a:spcPct val="110000"/>
              </a:lnSpc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Frequently Asked Questions</a:t>
            </a:r>
          </a:p>
          <a:p>
            <a:pPr marL="342900" lvl="2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Consult with your client before using AI with your client’s confidential or privileged material, even internally</a:t>
            </a:r>
          </a:p>
        </p:txBody>
      </p:sp>
    </p:spTree>
    <p:extLst>
      <p:ext uri="{BB962C8B-B14F-4D97-AF65-F5344CB8AC3E}">
        <p14:creationId xmlns:p14="http://schemas.microsoft.com/office/powerpoint/2010/main" val="18098572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future is now: AI effects on privilege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45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293100" cy="10359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Don’t forget to check out the recording of our colleague Colin’s CLE on the Hicks Thomas website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A7F69E-7E59-B58F-CCD2-31B89958B2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700" y="2454243"/>
            <a:ext cx="7903217" cy="398783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CECA29-6AEE-2E35-93BE-7A1061031025}"/>
              </a:ext>
            </a:extLst>
          </p:cNvPr>
          <p:cNvSpPr txBox="1"/>
          <p:nvPr/>
        </p:nvSpPr>
        <p:spPr>
          <a:xfrm>
            <a:off x="3060700" y="6480632"/>
            <a:ext cx="889907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(https://www.hicks-thomas.com/video-center/continuing-legal-education-cle-program/)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4392634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72DAD-27B0-BA97-1CFC-85D791396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Questions?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EC01BD-5782-9765-5C70-2846BF47F5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7814" y="3843338"/>
            <a:ext cx="7442200" cy="1655762"/>
          </a:xfrm>
        </p:spPr>
        <p:txBody>
          <a:bodyPr>
            <a:normAutofit/>
          </a:bodyPr>
          <a:lstStyle/>
          <a:p>
            <a:r>
              <a:rPr lang="en-US" sz="3600" dirty="0"/>
              <a:t>CLE: 174236172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CAC3CA-3FFA-B43E-6579-45C96EF4E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15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337300" y="4034963"/>
            <a:ext cx="5854700" cy="609600"/>
          </a:xfrm>
        </p:spPr>
        <p:txBody>
          <a:bodyPr>
            <a:normAutofit/>
          </a:bodyPr>
          <a:lstStyle/>
          <a:p>
            <a:r>
              <a:rPr lang="en-US" dirty="0"/>
              <a:t>Houston | Sacramento | Austin | Amarillo | Beaumont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6337300" y="3563249"/>
            <a:ext cx="5854700" cy="471714"/>
          </a:xfrm>
        </p:spPr>
        <p:txBody>
          <a:bodyPr/>
          <a:lstStyle/>
          <a:p>
            <a:r>
              <a:rPr lang="en-US" dirty="0" err="1"/>
              <a:t>www.hicks-thomas.com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08F4596-C666-DA1C-6DA4-4356E2F7369C}"/>
              </a:ext>
            </a:extLst>
          </p:cNvPr>
          <p:cNvSpPr txBox="1"/>
          <p:nvPr/>
        </p:nvSpPr>
        <p:spPr>
          <a:xfrm>
            <a:off x="6337300" y="2214985"/>
            <a:ext cx="46463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Katherine Kunz</a:t>
            </a:r>
          </a:p>
          <a:p>
            <a:r>
              <a:rPr lang="en-US" dirty="0">
                <a:solidFill>
                  <a:schemeClr val="bg1"/>
                </a:solidFill>
              </a:rPr>
              <a:t>kkunz@hicks-thomas.com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Stacie Osborn</a:t>
            </a:r>
          </a:p>
          <a:p>
            <a:r>
              <a:rPr lang="en-US" dirty="0">
                <a:solidFill>
                  <a:schemeClr val="bg1"/>
                </a:solidFill>
              </a:rPr>
              <a:t>sosborn@hicks-thomas.com</a:t>
            </a:r>
          </a:p>
        </p:txBody>
      </p:sp>
    </p:spTree>
    <p:extLst>
      <p:ext uri="{BB962C8B-B14F-4D97-AF65-F5344CB8AC3E}">
        <p14:creationId xmlns:p14="http://schemas.microsoft.com/office/powerpoint/2010/main" val="292176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Attorney-Client Privilege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2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Texas Rules of Evidence 503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5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35482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client has a privilege to refuse to disclose and to prevent any other person from disclosing confidential communications made to facilitate the rendition of professional legal services…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		Tex. R. Evid. 503(b)(1)</a:t>
            </a:r>
          </a:p>
        </p:txBody>
      </p:sp>
    </p:spTree>
    <p:extLst>
      <p:ext uri="{BB962C8B-B14F-4D97-AF65-F5344CB8AC3E}">
        <p14:creationId xmlns:p14="http://schemas.microsoft.com/office/powerpoint/2010/main" val="3278316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415925"/>
            <a:ext cx="8293100" cy="930275"/>
          </a:xfrm>
        </p:spPr>
        <p:txBody>
          <a:bodyPr anchor="ctr"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900" cap="none"/>
              <a:t>Attorney-Client Privilege</a:t>
            </a:r>
            <a:br>
              <a:rPr lang="en-US" sz="1900" cap="none"/>
            </a:br>
            <a:r>
              <a:rPr lang="en-US" sz="1900" cap="none"/>
              <a:t>Texas Rules of Evidence 503</a:t>
            </a:r>
            <a:br>
              <a:rPr lang="en-US" sz="1900" cap="none"/>
            </a:br>
            <a:endParaRPr lang="en-US" sz="1900" cap="none"/>
          </a:p>
        </p:txBody>
      </p:sp>
      <p:pic>
        <p:nvPicPr>
          <p:cNvPr id="3" name="Online Media 2" title="Andy Griffith Vs  the Patriot Act">
            <a:hlinkClick r:id="" action="ppaction://media"/>
            <a:extLst>
              <a:ext uri="{FF2B5EF4-FFF2-40B4-BE49-F238E27FC236}">
                <a16:creationId xmlns:a16="http://schemas.microsoft.com/office/drawing/2014/main" id="{527E3D6F-DEF5-F9E0-B7DF-D44CC97986C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213982" y="1738539"/>
            <a:ext cx="5659966" cy="4244975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95100" y="6492876"/>
            <a:ext cx="4699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1390A319-3432-2A45-B792-757B81C90020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0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Attorney-Client Privilege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2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Texas Rules of Evidence 503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7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456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Who is a client?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person, public officer, or corporation, association, or other organization or entity that either </a:t>
            </a:r>
          </a:p>
          <a:p>
            <a:pPr marL="800100" lvl="3" indent="-342900" algn="just"/>
            <a:r>
              <a:rPr lang="en-US" sz="20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 rendered professional legal services by a lawyer; or</a:t>
            </a:r>
          </a:p>
          <a:p>
            <a:pPr marL="800100" lvl="3" indent="-342900" algn="just"/>
            <a:r>
              <a:rPr lang="en-US" sz="20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consults a lawyer with a view to obtaining professional services from the lawyer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					Tex. R. Evid. 503(a)(1)</a:t>
            </a:r>
          </a:p>
        </p:txBody>
      </p:sp>
    </p:spTree>
    <p:extLst>
      <p:ext uri="{BB962C8B-B14F-4D97-AF65-F5344CB8AC3E}">
        <p14:creationId xmlns:p14="http://schemas.microsoft.com/office/powerpoint/2010/main" val="763318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Attorney-Client Privilege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2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Texas Rules of Evidence 503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8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45668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Who is a client? Corporate Issues</a:t>
            </a:r>
          </a:p>
          <a:p>
            <a:pPr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Two major tests: </a:t>
            </a:r>
          </a:p>
          <a:p>
            <a:pPr marL="457200" indent="-4572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AutoNum type="arabicParenBoth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Control Group (restrictive approach) </a:t>
            </a:r>
          </a:p>
          <a:p>
            <a:pPr marL="457200" indent="-457200"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buAutoNum type="arabicParenBoth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Subject Matter (more liberal/realistic)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4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en-US" sz="2400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92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60700" y="636608"/>
            <a:ext cx="8293100" cy="709592"/>
          </a:xfrm>
        </p:spPr>
        <p:txBody>
          <a:bodyPr>
            <a:normAutofit fontScale="9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Attorney-Client Privilege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22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Texas Rules of Evidence 503</a:t>
            </a:r>
            <a:br>
              <a:rPr lang="en-US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A319-3432-2A45-B792-757B81C90020}" type="slidenum">
              <a:rPr lang="en-US" smtClean="0"/>
              <a:t>9</a:t>
            </a:fld>
            <a:endParaRPr lang="en-US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09F9C88-E5C8-ABD2-275D-B4D2C5EA0F67}"/>
              </a:ext>
            </a:extLst>
          </p:cNvPr>
          <p:cNvSpPr txBox="1">
            <a:spLocks/>
          </p:cNvSpPr>
          <p:nvPr/>
        </p:nvSpPr>
        <p:spPr>
          <a:xfrm>
            <a:off x="3060700" y="1533057"/>
            <a:ext cx="8026400" cy="5063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3200"/>
              </a:spcAft>
              <a:buFont typeface="Arial" panose="020B0604020202020204" pitchFamily="34" charset="0"/>
              <a:buNone/>
              <a:defRPr sz="2000" b="1" kern="1200" cap="all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3200"/>
              </a:spcAft>
              <a:buFont typeface="Arial" panose="020B0604020202020204" pitchFamily="34" charset="0"/>
              <a:buNone/>
              <a:tabLst/>
              <a:defRPr sz="1900" b="1" kern="120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3pPr>
            <a:lvl4pPr marL="457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4pPr>
            <a:lvl5pPr marL="965200" indent="-1651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Arial" panose="020B0604020202020204" pitchFamily="34" charset="0"/>
              <a:buChar char="•"/>
              <a:tabLst/>
              <a:defRPr sz="18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Control Group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Restrictive approach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corporation is the “client” and only employees who have authority to act on counsel’s advice are those that can “personify” the corporation. </a:t>
            </a:r>
            <a:r>
              <a:rPr lang="en-US" sz="2400" b="0" i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See e.g.</a:t>
            </a: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en-US" sz="2400" b="0" i="1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City of Philadelphia v. Westinghouse Elec. Corp.</a:t>
            </a:r>
            <a:r>
              <a:rPr lang="en-US" sz="2400" b="0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210 F. Supp. 483, 485 (E.D. Pa. 1962).</a:t>
            </a:r>
          </a:p>
        </p:txBody>
      </p:sp>
    </p:spTree>
    <p:extLst>
      <p:ext uri="{BB962C8B-B14F-4D97-AF65-F5344CB8AC3E}">
        <p14:creationId xmlns:p14="http://schemas.microsoft.com/office/powerpoint/2010/main" val="708053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icks Thomas 2017">
      <a:dk1>
        <a:srgbClr val="000000"/>
      </a:dk1>
      <a:lt1>
        <a:srgbClr val="FFFFFF"/>
      </a:lt1>
      <a:dk2>
        <a:srgbClr val="021B28"/>
      </a:dk2>
      <a:lt2>
        <a:srgbClr val="3AC0EF"/>
      </a:lt2>
      <a:accent1>
        <a:srgbClr val="335E82"/>
      </a:accent1>
      <a:accent2>
        <a:srgbClr val="2A83A1"/>
      </a:accent2>
      <a:accent3>
        <a:srgbClr val="2FBFF1"/>
      </a:accent3>
      <a:accent4>
        <a:srgbClr val="4B4C4E"/>
      </a:accent4>
      <a:accent5>
        <a:srgbClr val="787C7F"/>
      </a:accent5>
      <a:accent6>
        <a:srgbClr val="021B28"/>
      </a:accent6>
      <a:hlink>
        <a:srgbClr val="3AC0EF"/>
      </a:hlink>
      <a:folHlink>
        <a:srgbClr val="3AC0E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7_Hicks Thomas_Template WIDESCREEN_FINAL.pptx" id="{2A72ACE1-7B44-427C-897D-348089B5F097}" vid="{F8DC54E1-001D-46EC-A29C-B101D756E9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HT Logo Template</Template>
  <TotalTime>563</TotalTime>
  <Words>2527</Words>
  <Application>Microsoft Office PowerPoint</Application>
  <PresentationFormat>Widescreen</PresentationFormat>
  <Paragraphs>357</Paragraphs>
  <Slides>47</Slides>
  <Notes>40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1" baseType="lpstr">
      <vt:lpstr>Arial</vt:lpstr>
      <vt:lpstr>Calibri</vt:lpstr>
      <vt:lpstr>Source Sans Pro</vt:lpstr>
      <vt:lpstr>Office Theme</vt:lpstr>
      <vt:lpstr>Privilege 101</vt:lpstr>
      <vt:lpstr>PowerPoint Presentation</vt:lpstr>
      <vt:lpstr>Privilege 101</vt:lpstr>
      <vt:lpstr>Is it privileged or is it simply business advice? Decrypting attorney-client privilege</vt:lpstr>
      <vt:lpstr>Attorney-Client Privilege Texas Rules of Evidence 503 </vt:lpstr>
      <vt:lpstr>Attorney-Client Privilege Texas Rules of Evidence 503 </vt:lpstr>
      <vt:lpstr>Attorney-Client Privilege Texas Rules of Evidence 503 </vt:lpstr>
      <vt:lpstr>Attorney-Client Privilege Texas Rules of Evidence 503 </vt:lpstr>
      <vt:lpstr>Attorney-Client Privilege Texas Rules of Evidence 503 </vt:lpstr>
      <vt:lpstr>Attorney-Client Privilege Texas Rules of Evidence 503 </vt:lpstr>
      <vt:lpstr>Differentiating Business and Litigation Advice </vt:lpstr>
      <vt:lpstr>Ways to Lose Privilege</vt:lpstr>
      <vt:lpstr>Attorney-Client Privilege Texas Rules of Evidence 503 </vt:lpstr>
      <vt:lpstr>Attorney-Client Privilege Texas Rules of Evidence 503 </vt:lpstr>
      <vt:lpstr>Attorney-Client Privilege Texas Rules of Evidence 503 </vt:lpstr>
      <vt:lpstr>Rules of Professional Conduct</vt:lpstr>
      <vt:lpstr>Rules of Professional Conduct</vt:lpstr>
      <vt:lpstr>Case Study </vt:lpstr>
      <vt:lpstr>Case Study </vt:lpstr>
      <vt:lpstr>Case Study </vt:lpstr>
      <vt:lpstr>Work product: What does “in anticipation of litigation” mean anyway?</vt:lpstr>
      <vt:lpstr>Work Product Texas Rule of Civil Procedure 192.5</vt:lpstr>
      <vt:lpstr>Work Product Texas Rule of Civil Procedure 192.5</vt:lpstr>
      <vt:lpstr>Who can create Work Product?</vt:lpstr>
      <vt:lpstr>Core v. Non-Core Work Product</vt:lpstr>
      <vt:lpstr>Core v. Non-Core Work Product</vt:lpstr>
      <vt:lpstr>Work product:  What does “in anticipation of litigation” mean anyway?</vt:lpstr>
      <vt:lpstr>Work product:  What does “in anticipation of litigation” mean anyway?</vt:lpstr>
      <vt:lpstr>Work product:  What does “in anticipation of litigation” mean anyway?</vt:lpstr>
      <vt:lpstr>Materials Excluded from Protection</vt:lpstr>
      <vt:lpstr>Materials Excluded from Protection</vt:lpstr>
      <vt:lpstr>Preempting production pitfalls and other ways privilege can deter discovery disputes</vt:lpstr>
      <vt:lpstr>Waving Goodbye to Privilege </vt:lpstr>
      <vt:lpstr>Waving Goodbye to Privilege </vt:lpstr>
      <vt:lpstr>Waving Goodbye to Privilege </vt:lpstr>
      <vt:lpstr>Waving Goodbye to Privilege </vt:lpstr>
      <vt:lpstr>Waving Goodbye to Privilege </vt:lpstr>
      <vt:lpstr>Preempting production pitfalls and other ways privilege can deter discovery disputes</vt:lpstr>
      <vt:lpstr>Preempting production pitfalls and other ways privilege can deter discovery disputes</vt:lpstr>
      <vt:lpstr>Preempting production pitfalls and other ways privilege can deter discovery disputes</vt:lpstr>
      <vt:lpstr>Preempting production pitfalls and other ways privilege can deter discovery disputes</vt:lpstr>
      <vt:lpstr>Preempting production pitfalls and other ways privilege can deter discovery disputes</vt:lpstr>
      <vt:lpstr>The future is now: AI effects on privilege</vt:lpstr>
      <vt:lpstr>The future is now: AI effects on privilege</vt:lpstr>
      <vt:lpstr>The future is now: AI effects on privilege</vt:lpstr>
      <vt:lpstr>Questions?</vt:lpstr>
      <vt:lpstr>Houston | Sacramento | Austin | Amarillo | Beaumont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 presentation</dc:title>
  <dc:creator>Stacie Osborn</dc:creator>
  <cp:lastModifiedBy>Stacie Osborn</cp:lastModifiedBy>
  <cp:revision>10</cp:revision>
  <dcterms:created xsi:type="dcterms:W3CDTF">2022-05-13T20:30:29Z</dcterms:created>
  <dcterms:modified xsi:type="dcterms:W3CDTF">2024-04-23T16:37:12Z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919705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